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30" r:id="rId3"/>
    <p:sldId id="315" r:id="rId4"/>
    <p:sldId id="316" r:id="rId5"/>
    <p:sldId id="317" r:id="rId6"/>
    <p:sldId id="318" r:id="rId7"/>
    <p:sldId id="319" r:id="rId8"/>
    <p:sldId id="331" r:id="rId9"/>
    <p:sldId id="332" r:id="rId10"/>
    <p:sldId id="333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4" r:id="rId21"/>
    <p:sldId id="32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41C"/>
    <a:srgbClr val="47F030"/>
    <a:srgbClr val="008000"/>
    <a:srgbClr val="FF33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3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08D9C-51D6-4653-B3B7-5876A46F31EC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BE245-A712-4EA4-B003-9EDF9A22A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6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BE245-A712-4EA4-B003-9EDF9A22A3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4DCE-8553-4B5F-80C1-0973BEE84D42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5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9F8-BA42-4B9D-96AF-992D1C2F8053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3625-49A8-4344-8384-ECB463C5B839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ED3E-B8B8-4105-96B7-3815EDC2AA1F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16F2-FD95-4760-BB6C-C3528192C02A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8C09-79B4-4FD9-8B77-3CF24969CC48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8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07D-9EFF-4B71-A552-9EA80A185A62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2AED-5168-41E7-BD96-FD0FAEA56EF3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6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4652-9D81-4816-94DD-6F40F9587FBE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36F3-A16A-4638-9ACA-7D7ABCAC5065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29C6-A0BA-4CC1-9F46-1B73D06F031D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F209-1A07-4499-BB9A-0DAEED0C7225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3CC33"/>
                </a:solidFill>
              </a:rPr>
              <a:t>Contagious sets in random graphs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8486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Michael </a:t>
            </a:r>
            <a:r>
              <a:rPr lang="en-US" dirty="0" err="1" smtClean="0">
                <a:solidFill>
                  <a:srgbClr val="0033CC"/>
                </a:solidFill>
              </a:rPr>
              <a:t>Krivelevich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Tel Aviv University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Joint work with: Uri </a:t>
            </a:r>
            <a:r>
              <a:rPr lang="en-US" sz="2800" dirty="0" err="1" smtClean="0">
                <a:solidFill>
                  <a:schemeClr val="tx1"/>
                </a:solidFill>
              </a:rPr>
              <a:t>Feige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Daniel </a:t>
            </a:r>
            <a:r>
              <a:rPr lang="en-US" sz="2800" dirty="0" err="1" smtClean="0">
                <a:solidFill>
                  <a:schemeClr val="tx1"/>
                </a:solidFill>
              </a:rPr>
              <a:t>Reichman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4038600"/>
                <a:ext cx="56388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</a:rPr>
                  <a:t>Dedicated to Gerard Cohen</a:t>
                </a:r>
              </a:p>
              <a:p>
                <a:pPr algn="ctr"/>
                <a:r>
                  <a:rPr lang="en-US" sz="2800" dirty="0">
                    <a:solidFill>
                      <a:srgbClr val="C00000"/>
                    </a:solidFill>
                  </a:rPr>
                  <a:t>o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n the occasion of his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th birthday </a:t>
                </a:r>
                <a:endParaRPr lang="he-IL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5638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5769" r="-1297" b="-1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3363351"/>
            <a:ext cx="2333625" cy="3113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70493"/>
            <a:ext cx="533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Has probably nothing to do with his scientific (or other) activities…</a:t>
            </a:r>
            <a:endParaRPr lang="he-IL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General bounds (cont.)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Now: choose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𝜎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/>
                  <a:t>uniformly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at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random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FF33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≤</m:t>
                        </m:r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ℙ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by </a:t>
                </a:r>
                <a:r>
                  <a:rPr lang="en-US" sz="2000" dirty="0" smtClean="0">
                    <a:solidFill>
                      <a:srgbClr val="23B41C"/>
                    </a:solidFill>
                  </a:rPr>
                  <a:t>linearity of expectation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there exists a contagious set of </a:t>
                </a:r>
                <a:r>
                  <a:rPr lang="en-US" sz="2000" u="sng" dirty="0"/>
                  <a:t>at most</a:t>
                </a:r>
                <a:r>
                  <a:rPr lang="en-US" sz="2000" dirty="0"/>
                  <a:t> this size.		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Can do much better for nice graphs…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6637"/>
                <a:ext cx="8229600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From now on, fix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	(similar results for larger constant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>
                  <a:buClr>
                    <a:srgbClr val="23B41C"/>
                  </a:buClr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graphs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>
                  <a:buClr>
                    <a:srgbClr val="23B41C"/>
                  </a:buClr>
                </a:pPr>
                <a:r>
                  <a:rPr lang="en-US" sz="2000" dirty="0" smtClean="0">
                    <a:solidFill>
                      <a:srgbClr val="0033CC"/>
                    </a:solidFill>
                  </a:rPr>
                  <a:t>For “nice” graphs can expect better results:</a:t>
                </a:r>
              </a:p>
              <a:p>
                <a:pPr>
                  <a:buClr>
                    <a:srgbClr val="23B41C"/>
                  </a:buClr>
                </a:pPr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33CC"/>
                    </a:solidFill>
                  </a:rPr>
                  <a:t>Coja-Oghlan, </a:t>
                </a:r>
                <a:r>
                  <a:rPr lang="en-US" sz="2000" dirty="0" err="1" smtClean="0">
                    <a:solidFill>
                      <a:srgbClr val="0033CC"/>
                    </a:solidFill>
                  </a:rPr>
                  <a:t>Feige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, K., </a:t>
                </a:r>
                <a:r>
                  <a:rPr lang="en-US" sz="2000" dirty="0" err="1" smtClean="0">
                    <a:solidFill>
                      <a:srgbClr val="0033CC"/>
                    </a:solidFill>
                  </a:rPr>
                  <a:t>Reichman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 (SODA’15):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CC"/>
                    </a:solidFill>
                  </a:rPr>
                  <a:t>	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-regular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vertices</a:t>
                </a:r>
              </a:p>
              <a:p>
                <a:pPr>
                  <a:buClr>
                    <a:srgbClr val="23B41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𝑔𝑖𝑟𝑡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⟹</m:t>
                            </m:r>
                          </m:e>
                        </m:func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𝐺</m:t>
                            </m:r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>
                  <a:buClr>
                    <a:srgbClr val="23B41C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0033CC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>
                  <a:buClr>
                    <a:srgbClr val="23B41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𝑔𝑖𝑟𝑡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7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>
                  <a:buClr>
                    <a:srgbClr val="23B41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)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>
                  <a:buClr>
                    <a:srgbClr val="23B41C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0033CC"/>
                    </a:solidFill>
                  </a:rPr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6637"/>
                <a:ext cx="8229600" cy="4830763"/>
              </a:xfrm>
              <a:blipFill rotWithShape="1">
                <a:blip r:embed="rId2"/>
                <a:stretch>
                  <a:fillRect l="-741" t="-631" b="-186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562600" y="3962400"/>
            <a:ext cx="609600" cy="2667000"/>
          </a:xfrm>
          <a:prstGeom prst="rightBrac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2200" y="4619698"/>
                <a:ext cx="2590800" cy="14763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dirty="0" smtClean="0">
                    <a:solidFill>
                      <a:srgbClr val="008000"/>
                    </a:solidFill>
                  </a:rPr>
                  <a:t>for “nice” graphs of degrees close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srgbClr val="008000"/>
                    </a:solidFill>
                  </a:rPr>
                  <a:t> </a:t>
                </a:r>
              </a:p>
              <a:p>
                <a:r>
                  <a:rPr lang="en-US" sz="2000" dirty="0" smtClean="0">
                    <a:solidFill>
                      <a:srgbClr val="008000"/>
                    </a:solidFill>
                  </a:rPr>
                  <a:t>can expect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00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0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8000"/>
                    </a:solidFill>
                  </a:rPr>
                  <a:t> </a:t>
                </a:r>
              </a:p>
              <a:p>
                <a:r>
                  <a:rPr lang="en-US" sz="2000" dirty="0" smtClean="0">
                    <a:solidFill>
                      <a:srgbClr val="008000"/>
                    </a:solidFill>
                  </a:rPr>
                  <a:t>to be around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he-IL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619698"/>
                <a:ext cx="2590800" cy="1476302"/>
              </a:xfrm>
              <a:prstGeom prst="rect">
                <a:avLst/>
              </a:prstGeom>
              <a:blipFill rotWithShape="1">
                <a:blip r:embed="rId3"/>
                <a:stretch>
                  <a:fillRect l="-2588" t="-2066" b="-16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1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Contagious sets in random graphs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Q.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Typical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 smtClean="0"/>
                  <a:t>?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008000"/>
                    </a:solidFill>
                  </a:rPr>
                  <a:t>Remarks: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Easy to see: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≫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ambria Math"/>
                  </a:rPr>
                  <a:t> </a:t>
                </a:r>
                <a:r>
                  <a:rPr lang="en-US" sz="2400" dirty="0" smtClean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u="sng" dirty="0" err="1" smtClean="0"/>
                  <a:t>whp</a:t>
                </a:r>
                <a:r>
                  <a:rPr lang="en-US" sz="2400" dirty="0" smtClean="0"/>
                  <a:t> two vertices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common </a:t>
                </a:r>
                <a:r>
                  <a:rPr lang="en-US" sz="2400" dirty="0" err="1" smtClean="0"/>
                  <a:t>neighb</a:t>
                </a:r>
                <a:r>
                  <a:rPr lang="en-US" sz="2400" dirty="0" smtClean="0"/>
                  <a:t>.+propagation</a:t>
                </a:r>
                <a:r>
                  <a:rPr lang="en-US" sz="2400" dirty="0" smtClean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u="sng" dirty="0" err="1"/>
                  <a:t>whp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2.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does not have to be connected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4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44196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56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Typical set in a random graph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Janson, </a:t>
                </a:r>
                <a:r>
                  <a:rPr lang="en-US" sz="2200" dirty="0" err="1" smtClean="0"/>
                  <a:t>Łuczak</a:t>
                </a:r>
                <a:r>
                  <a:rPr lang="en-US" sz="2200" dirty="0" smtClean="0"/>
                  <a:t>, </a:t>
                </a:r>
                <a:r>
                  <a:rPr lang="en-US" sz="2200" dirty="0" err="1" smtClean="0"/>
                  <a:t>Turova</a:t>
                </a:r>
                <a:r>
                  <a:rPr lang="en-US" sz="2200" dirty="0" smtClean="0"/>
                  <a:t>, Vallier’12:</a:t>
                </a:r>
              </a:p>
              <a:p>
                <a:pPr marL="0" indent="0">
                  <a:buNone/>
                </a:pP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𝐺</m:t>
                    </m:r>
                    <m:r>
                      <a:rPr lang="en-US" sz="2200" b="0" i="1" smtClean="0">
                        <a:latin typeface="Cambria Math"/>
                      </a:rPr>
                      <m:t>∼</m:t>
                    </m:r>
                    <m:r>
                      <a:rPr lang="en-US" sz="22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 smtClean="0"/>
                  <a:t> a </a:t>
                </a:r>
                <a:r>
                  <a:rPr lang="en-US" sz="2200" u="sng" dirty="0" smtClean="0"/>
                  <a:t>fixed</a:t>
                </a:r>
                <a:r>
                  <a:rPr lang="en-US" sz="2200" dirty="0" smtClean="0"/>
                  <a:t> set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Q.</a:t>
                </a:r>
                <a:r>
                  <a:rPr lang="en-US" sz="2200" dirty="0" smtClean="0"/>
                  <a:t>: How large should be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𝑝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so that </a:t>
                </a:r>
                <a:r>
                  <a:rPr lang="en-US" sz="2200" u="sng" dirty="0" err="1" smtClean="0"/>
                  <a:t>whp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 smtClean="0"/>
                  <a:t>? </a:t>
                </a:r>
              </a:p>
              <a:p>
                <a:pPr>
                  <a:buFontTx/>
                  <a:buChar char="-"/>
                </a:pPr>
                <a:r>
                  <a:rPr lang="en-US" sz="2200" dirty="0" smtClean="0"/>
                  <a:t>typical scenario for bootstrap percolation</a:t>
                </a:r>
              </a:p>
              <a:p>
                <a:pPr>
                  <a:buFontTx/>
                  <a:buChar char="-"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u="sng" dirty="0" smtClean="0">
                    <a:solidFill>
                      <a:srgbClr val="0033CC"/>
                    </a:solidFill>
                  </a:rPr>
                  <a:t>Assume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: 	1.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/>
                      </a:rPr>
                      <m:t>≪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200" b="0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033CC"/>
                    </a:solidFill>
                  </a:rPr>
                  <a:t>		2.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2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2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sz="2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033CC"/>
                    </a:solidFill>
                  </a:rPr>
                  <a:t> (to ensure: </a:t>
                </a:r>
                <a:r>
                  <a:rPr lang="en-US" sz="2200" u="sng" dirty="0" err="1" smtClean="0">
                    <a:solidFill>
                      <a:srgbClr val="0033CC"/>
                    </a:solidFill>
                  </a:rPr>
                  <a:t>whp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200" dirty="0" smtClean="0">
                    <a:solidFill>
                      <a:srgbClr val="0033CC"/>
                    </a:solidFill>
                  </a:rPr>
                  <a:t>)</a:t>
                </a:r>
                <a:endParaRPr lang="en-US" sz="22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8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Typical set in a random graph (cont.)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JŁTV: solved the problem completely,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found the threshold for having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u="sng" dirty="0" smtClean="0">
                    <a:solidFill>
                      <a:srgbClr val="23B41C"/>
                    </a:solidFill>
                  </a:rPr>
                  <a:t>Answer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≔</m:t>
                    </m:r>
                    <m:r>
                      <a:rPr lang="en-US" sz="2000" b="0" i="1" smtClean="0">
                        <a:latin typeface="Cambria Math"/>
                      </a:rPr>
                      <m:t>𝑛𝑝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u="sng" dirty="0" smtClean="0">
                    <a:solidFill>
                      <a:srgbClr val="7030A0"/>
                    </a:solidFill>
                  </a:rPr>
                  <a:t>Intuition:</a:t>
                </a:r>
                <a:endParaRPr lang="en-US" sz="2000" u="sng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𝐺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∼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000" dirty="0">
                    <a:solidFill>
                      <a:srgbClr val="0033CC"/>
                    </a:solidFill>
                  </a:rPr>
                  <a:t>–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 seed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33CC"/>
                    </a:solidFill>
                  </a:rPr>
                  <a:t>Expose edges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and the rest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∉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– will be infected immediately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33CC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000" b="0" i="0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33CC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≫|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situation improves, snowballing…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enough to take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𝑐𝑛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741" t="-641" b="-29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1336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06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Our result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∼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≤</m:t>
                    </m:r>
                    <m:r>
                      <a:rPr lang="en-US" sz="2400" b="0" i="1" dirty="0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400" b="0" i="1" dirty="0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dirty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sz="2400" b="0" i="1" dirty="0" smtClean="0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 </m:t>
                    </m:r>
                    <m:r>
                      <a:rPr lang="en-US" sz="2400" b="0" i="1" dirty="0" smtClean="0">
                        <a:latin typeface="Cambria Math"/>
                      </a:rPr>
                      <m:t>𝑑</m:t>
                    </m:r>
                    <m:r>
                      <a:rPr lang="en-US" sz="2400" b="0" i="1" dirty="0" smtClean="0">
                        <a:latin typeface="Cambria Math"/>
                      </a:rPr>
                      <m:t>≔</m:t>
                    </m:r>
                    <m:r>
                      <a:rPr lang="en-US" sz="2400" b="0" i="1" dirty="0" smtClean="0">
                        <a:latin typeface="Cambria Math"/>
                      </a:rPr>
                      <m:t>𝑛𝑝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23B41C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 smtClean="0"/>
                  <a:t>   </a:t>
                </a:r>
                <a:r>
                  <a:rPr lang="en-US" sz="2400" u="sng" dirty="0" smtClean="0"/>
                  <a:t>whp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>
                    <a:solidFill>
                      <a:srgbClr val="0033CC"/>
                    </a:solidFill>
                  </a:rPr>
                  <a:t>c</a:t>
                </a:r>
                <a:r>
                  <a:rPr lang="en-US" sz="2400" u="sng" dirty="0" smtClean="0">
                    <a:solidFill>
                      <a:srgbClr val="0033CC"/>
                    </a:solidFill>
                  </a:rPr>
                  <a:t>f.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: [JŁTV] for a typical set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33CC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</a:rPr>
                  <a:t> vertices in the seed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</a:rPr>
                  <a:t> clever is (somewhat) better than random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+ similar improvement for a general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35250" y="2438400"/>
            <a:ext cx="292735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93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Proof idea – lower bound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⊆[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r>
                      <a:rPr lang="en-US" sz="2200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, satisfies: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</a:rPr>
                      <m:t>=[</m:t>
                    </m:r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/>
                  <a:t> </a:t>
                </a:r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u="sng" dirty="0" smtClean="0">
                    <a:solidFill>
                      <a:srgbClr val="23B41C"/>
                    </a:solidFill>
                  </a:rPr>
                  <a:t>Then</a:t>
                </a:r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2200" dirty="0" smtClean="0"/>
                  <a:t> sequence of vertices     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𝜎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   </m:t>
                    </m:r>
                  </m:oMath>
                </a14:m>
                <a:endParaRPr lang="en-US" sz="22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200" b="0" dirty="0" smtClean="0"/>
                  <a:t> 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2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	(=protocol of infection spread)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u="sng" dirty="0" smtClean="0">
                    <a:solidFill>
                      <a:srgbClr val="23B41C"/>
                    </a:solidFill>
                  </a:rPr>
                  <a:t>Then</a:t>
                </a:r>
                <a:r>
                  <a:rPr lang="en-US" sz="2200" dirty="0" smtClean="0"/>
                  <a:t>: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𝑀</m:t>
                    </m:r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∪{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2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200" dirty="0" smtClean="0"/>
                  <a:t> edges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u="sng" dirty="0" smtClean="0">
                    <a:solidFill>
                      <a:srgbClr val="23B41C"/>
                    </a:solidFill>
                  </a:rPr>
                  <a:t>Find</a:t>
                </a:r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200" dirty="0" smtClean="0"/>
                  <a:t> for which </a:t>
                </a:r>
                <a:r>
                  <a:rPr lang="en-US" sz="2200" u="sng" dirty="0" err="1" smtClean="0"/>
                  <a:t>whp</a:t>
                </a:r>
                <a:r>
                  <a:rPr lang="en-US" sz="2200" dirty="0" smtClean="0"/>
                  <a:t> in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𝐺</m:t>
                    </m:r>
                    <m:r>
                      <a:rPr lang="en-US" sz="2200" i="1">
                        <a:latin typeface="Cambria Math"/>
                      </a:rPr>
                      <m:t>∼</m:t>
                    </m:r>
                    <m:r>
                      <a:rPr lang="en-US" sz="22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2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:r>
                  <a:rPr lang="en-US" sz="2200" u="sng" dirty="0" smtClean="0">
                    <a:solidFill>
                      <a:srgbClr val="FF0000"/>
                    </a:solidFill>
                  </a:rPr>
                  <a:t>no</a:t>
                </a:r>
                <a:r>
                  <a:rPr lang="en-US" sz="2200" dirty="0" smtClean="0"/>
                  <a:t>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𝑀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	(simple union bound)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43" b="-99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Proof idea – upper bound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- </a:t>
                </a:r>
                <a:r>
                  <a:rPr lang="en-US" sz="2000" u="sng" dirty="0" smtClean="0">
                    <a:solidFill>
                      <a:srgbClr val="FF0000"/>
                    </a:solidFill>
                  </a:rPr>
                  <a:t>initial seed (part)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Expose </a:t>
                </a:r>
                <a:r>
                  <a:rPr lang="en-US" sz="2000" dirty="0" smtClean="0"/>
                  <a:t>edges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 smtClean="0"/>
                  <a:t>expose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 smtClean="0"/>
                  <a:t> “large” components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(size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Observe</a:t>
                </a:r>
                <a:r>
                  <a:rPr lang="en-US" sz="2000" dirty="0"/>
                  <a:t>: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adding</a:t>
                </a:r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one vertex per each component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infects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additional vertices to be added to the initial seed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Now: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infecte</a:t>
                </a:r>
                <a:r>
                  <a:rPr lang="en-US" sz="2000" dirty="0">
                    <a:solidFill>
                      <a:srgbClr val="FF0000"/>
                    </a:solidFill>
                  </a:rPr>
                  <a:t>d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  <a:blipFill rotWithShape="1">
                <a:blip r:embed="rId2"/>
                <a:stretch>
                  <a:fillRect l="-741" b="-28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0600" y="39624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Straight Connector 6"/>
          <p:cNvCxnSpPr>
            <a:stCxn id="5" idx="0"/>
            <a:endCxn id="12" idx="0"/>
          </p:cNvCxnSpPr>
          <p:nvPr/>
        </p:nvCxnSpPr>
        <p:spPr>
          <a:xfrm flipV="1">
            <a:off x="1219200" y="3200400"/>
            <a:ext cx="3276600" cy="762000"/>
          </a:xfrm>
          <a:prstGeom prst="line">
            <a:avLst/>
          </a:prstGeom>
          <a:ln w="317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4"/>
            <a:endCxn id="12" idx="4"/>
          </p:cNvCxnSpPr>
          <p:nvPr/>
        </p:nvCxnSpPr>
        <p:spPr>
          <a:xfrm>
            <a:off x="1219200" y="4343400"/>
            <a:ext cx="3276600" cy="762000"/>
          </a:xfrm>
          <a:prstGeom prst="line">
            <a:avLst/>
          </a:prstGeom>
          <a:ln w="317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10000" y="3200400"/>
            <a:ext cx="1371600" cy="1905000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4267200" y="3276600"/>
            <a:ext cx="457200" cy="457200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/>
          <p:cNvSpPr/>
          <p:nvPr/>
        </p:nvSpPr>
        <p:spPr>
          <a:xfrm>
            <a:off x="4267200" y="3810000"/>
            <a:ext cx="457200" cy="457200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4446270" y="3352800"/>
            <a:ext cx="9906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4446270" y="3886200"/>
            <a:ext cx="9906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4267200" y="3276600"/>
            <a:ext cx="457200" cy="4572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67200" y="3808486"/>
            <a:ext cx="457200" cy="4572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600" y="3657600"/>
                <a:ext cx="63627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57600"/>
                <a:ext cx="63627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91000" y="4648200"/>
                <a:ext cx="63627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648200"/>
                <a:ext cx="63627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>
            <a:off x="4724400" y="3276600"/>
            <a:ext cx="457200" cy="990600"/>
          </a:xfrm>
          <a:prstGeom prst="rightBrace">
            <a:avLst/>
          </a:prstGeom>
          <a:noFill/>
          <a:ln w="31750">
            <a:solidFill>
              <a:srgbClr val="23B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3000" y="3505200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505200"/>
                <a:ext cx="83820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1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Proof idea – upper bound (cont.)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Now: </a:t>
                </a:r>
                <a:r>
                  <a:rPr lang="en-US" sz="2400" u="sng" dirty="0" smtClean="0">
                    <a:solidFill>
                      <a:srgbClr val="FF0000"/>
                    </a:solidFill>
                  </a:rPr>
                  <a:t>Iterate</a:t>
                </a:r>
                <a:r>
                  <a:rPr lang="en-US" sz="2400" dirty="0" smtClean="0"/>
                  <a:t>  - till reach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𝐶𝑛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infected vertices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apply [JŁTV] to infect most of the graph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Collect few uninfected vertices (if any)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(recall – possibly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not connected/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 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Infecting everybody with minimal resources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>
                    <a:srgbClr val="FF0000"/>
                  </a:buClr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Q.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: For which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have typically: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,    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?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Th.</a:t>
                </a:r>
                <a:r>
                  <a:rPr lang="en-US" sz="2400" dirty="0" smtClean="0"/>
                  <a:t>: The threshold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is:</a:t>
                </a:r>
              </a:p>
              <a:p>
                <a:pPr marL="0" indent="0" algn="ctr">
                  <a:buClr>
                    <a:srgbClr val="FF0000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.</a:t>
                </a:r>
              </a:p>
              <a:p>
                <a:pPr marL="0" indent="0" algn="ctr">
                  <a:buClr>
                    <a:srgbClr val="FF0000"/>
                  </a:buClr>
                  <a:buNone/>
                </a:pPr>
                <a:endParaRPr lang="en-US" sz="2400" dirty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en-US" sz="2400" dirty="0"/>
                  <a:t>+ similar </a:t>
                </a:r>
                <a:r>
                  <a:rPr lang="en-US" sz="2400" dirty="0" smtClean="0"/>
                  <a:t>result </a:t>
                </a:r>
                <a:r>
                  <a:rPr lang="en-US" sz="2400" dirty="0"/>
                  <a:t>for a general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i="1">
                        <a:latin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. </m:t>
                    </m:r>
                  </m:oMath>
                </a14:m>
                <a:endParaRPr lang="en-US" sz="2400" dirty="0"/>
              </a:p>
              <a:p>
                <a:pPr marL="0" indent="0" algn="ctr">
                  <a:buClr>
                    <a:srgbClr val="FF0000"/>
                  </a:buCl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 and Gerard…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rote three (nice!) papers together;</a:t>
            </a:r>
          </a:p>
          <a:p>
            <a:r>
              <a:rPr lang="en-US" sz="2400" dirty="0" smtClean="0"/>
              <a:t>didn’t learn much coding theory from the guy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(unfortunately…)</a:t>
            </a:r>
          </a:p>
          <a:p>
            <a:r>
              <a:rPr lang="en-US" sz="2400" dirty="0"/>
              <a:t>  didn’t learn much </a:t>
            </a:r>
            <a:r>
              <a:rPr lang="en-US" sz="2400" dirty="0" smtClean="0"/>
              <a:t>French from </a:t>
            </a:r>
            <a:r>
              <a:rPr lang="en-US" sz="2400" dirty="0"/>
              <a:t>the guy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(unfortunately</a:t>
            </a:r>
            <a:r>
              <a:rPr lang="en-US" sz="2400" dirty="0" smtClean="0">
                <a:solidFill>
                  <a:srgbClr val="FF0000"/>
                </a:solidFill>
              </a:rPr>
              <a:t>…)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pent quite some time in his company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in Paris and Tel Aviv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(fortunately</a:t>
            </a:r>
            <a:r>
              <a:rPr lang="en-US" sz="2400" dirty="0">
                <a:solidFill>
                  <a:srgbClr val="00B050"/>
                </a:solidFill>
              </a:rPr>
              <a:t>…)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Has been big fun - so far…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22323"/>
            <a:ext cx="2265680" cy="30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Open questions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Sharper estimates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?</a:t>
                </a:r>
              </a:p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infection time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: </m:t>
                        </m:r>
                      </m:e>
                    </m:func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?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Results for other models of random graphs?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7F030"/>
                </a:solidFill>
              </a:rPr>
              <a:t>Happy birthday Gerard!</a:t>
            </a:r>
          </a:p>
          <a:p>
            <a:pPr marL="0" indent="0"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23B41C"/>
                </a:solidFill>
              </a:rPr>
              <a:t>Time to start thinking of International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23B41C"/>
                </a:solidFill>
              </a:rPr>
              <a:t>Draughts…</a:t>
            </a:r>
          </a:p>
          <a:p>
            <a:pPr marL="0" indent="0"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(And then off to Go…)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8" y="304800"/>
            <a:ext cx="1985962" cy="1985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57" y="2590800"/>
            <a:ext cx="2348631" cy="167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51948"/>
            <a:ext cx="2667000" cy="23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Basic setting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sz="2200" b="0" i="1" smtClean="0">
                        <a:latin typeface="Cambria Math"/>
                      </a:rPr>
                      <m:t>=(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– graph,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 smtClean="0"/>
                  <a:t> –integer (=</a:t>
                </a:r>
                <a:r>
                  <a:rPr lang="en-US" sz="2200" u="sng" dirty="0" smtClean="0">
                    <a:solidFill>
                      <a:srgbClr val="FF0000"/>
                    </a:solidFill>
                  </a:rPr>
                  <a:t>threshold</a:t>
                </a:r>
                <a:r>
                  <a:rPr lang="en-US" sz="22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200" u="sng" dirty="0" smtClean="0">
                    <a:solidFill>
                      <a:srgbClr val="7030A0"/>
                    </a:solidFill>
                  </a:rPr>
                  <a:t>Iterative process</a:t>
                </a:r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dirty="0" smtClean="0"/>
                  <a:t> – </a:t>
                </a:r>
                <a:r>
                  <a:rPr lang="en-US" sz="2200" u="sng" dirty="0" smtClean="0">
                    <a:solidFill>
                      <a:srgbClr val="FF0000"/>
                    </a:solidFill>
                  </a:rPr>
                  <a:t>initial seed</a:t>
                </a:r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∀</m:t>
                    </m:r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</a:rPr>
                      <m:t>:  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∪{</m:t>
                    </m:r>
                    <m:r>
                      <a:rPr lang="en-US" sz="2200" b="0" i="1" smtClean="0">
                        <a:latin typeface="Cambria Math"/>
                      </a:rPr>
                      <m:t>𝑣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r>
                      <a:rPr lang="en-US" sz="22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𝑟</m:t>
                    </m:r>
                    <m:r>
                      <a:rPr lang="en-US" sz="22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033CC"/>
                    </a:solidFill>
                  </a:rPr>
                  <a:t>	[= adding vertices having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3CC"/>
                        </a:solidFill>
                        <a:latin typeface="Cambria Math"/>
                      </a:rPr>
                      <m:t>≥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200" dirty="0" smtClean="0">
                    <a:solidFill>
                      <a:srgbClr val="0033CC"/>
                    </a:solidFill>
                  </a:rPr>
                  <a:t> neighbors in the current set]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2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200" u="sng" dirty="0" smtClean="0">
                    <a:solidFill>
                      <a:srgbClr val="FF0000"/>
                    </a:solidFill>
                  </a:rPr>
                  <a:t>Def</a:t>
                </a:r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> is </a:t>
                </a:r>
                <a:r>
                  <a:rPr lang="en-US" sz="2200" u="sng" dirty="0" smtClean="0">
                    <a:solidFill>
                      <a:srgbClr val="FF0000"/>
                    </a:solidFill>
                  </a:rPr>
                  <a:t>contagious</a:t>
                </a:r>
                <a:r>
                  <a:rPr lang="en-US" sz="22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809" b="-3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3352800"/>
            <a:ext cx="4648200" cy="1219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2438400" y="3733800"/>
            <a:ext cx="990600" cy="533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2286000" y="3657600"/>
            <a:ext cx="1752600" cy="685800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2133600" y="3581400"/>
            <a:ext cx="2667000" cy="838200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5024437" y="3924300"/>
            <a:ext cx="152400" cy="114300"/>
          </a:xfrm>
          <a:prstGeom prst="ellipse">
            <a:avLst/>
          </a:prstGeom>
          <a:solidFill>
            <a:srgbClr val="008000"/>
          </a:solidFill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Oval 12"/>
          <p:cNvSpPr/>
          <p:nvPr/>
        </p:nvSpPr>
        <p:spPr>
          <a:xfrm>
            <a:off x="5334000" y="3924300"/>
            <a:ext cx="152400" cy="114300"/>
          </a:xfrm>
          <a:prstGeom prst="ellipse">
            <a:avLst/>
          </a:prstGeom>
          <a:solidFill>
            <a:srgbClr val="008000"/>
          </a:solidFill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Oval 13"/>
          <p:cNvSpPr/>
          <p:nvPr/>
        </p:nvSpPr>
        <p:spPr>
          <a:xfrm>
            <a:off x="5638800" y="3924300"/>
            <a:ext cx="152400" cy="114300"/>
          </a:xfrm>
          <a:prstGeom prst="ellipse">
            <a:avLst/>
          </a:prstGeom>
          <a:solidFill>
            <a:srgbClr val="008000"/>
          </a:solidFill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24600" y="3505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505200"/>
                <a:ext cx="6858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10869" y="3733800"/>
                <a:ext cx="571502" cy="43088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869" y="3733800"/>
                <a:ext cx="571502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60404" y="3733800"/>
                <a:ext cx="564962" cy="43088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04" y="3733800"/>
                <a:ext cx="564962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52897" y="3733800"/>
                <a:ext cx="571503" cy="43088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97" y="3733800"/>
                <a:ext cx="571503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endCxn id="7" idx="4"/>
          </p:cNvCxnSpPr>
          <p:nvPr/>
        </p:nvCxnSpPr>
        <p:spPr>
          <a:xfrm flipH="1" flipV="1">
            <a:off x="2933700" y="4267200"/>
            <a:ext cx="279165" cy="545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200" y="4643735"/>
            <a:ext cx="16639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Initial seed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212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/>
      <p:bldP spid="18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Extremal function, bootstrap percolation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Def.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min</m:t>
                    </m:r>
                    <m:r>
                      <a:rPr lang="en-US" sz="2400" b="0" i="0" smtClean="0">
                        <a:latin typeface="Cambria Math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is contagious}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- well defined: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</a:rPr>
                  <a:t>Alternative/more common terminology: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- </a:t>
                </a:r>
                <a:r>
                  <a:rPr lang="en-US" sz="2400" u="sng" dirty="0" smtClean="0">
                    <a:solidFill>
                      <a:srgbClr val="FF0000"/>
                    </a:solidFill>
                  </a:rPr>
                  <a:t>bootstrap percolation with threshold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en-US" sz="2400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	(more later)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975" y="3686175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Random vs Clever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Typical scenario for bootstrap percolation: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– a </a:t>
                </a:r>
                <a:r>
                  <a:rPr lang="en-US" sz="2400" u="sng" dirty="0" smtClean="0">
                    <a:solidFill>
                      <a:srgbClr val="C00000"/>
                    </a:solidFill>
                  </a:rPr>
                  <a:t>random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-subset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? Typical size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: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 smtClean="0"/>
                  <a:t> typically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008000"/>
                    </a:solidFill>
                  </a:rPr>
                  <a:t>Here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: different, allow to choose the initial seed </a:t>
                </a:r>
                <a:r>
                  <a:rPr lang="en-US" sz="2400" u="sng" dirty="0" smtClean="0">
                    <a:solidFill>
                      <a:srgbClr val="0033CC"/>
                    </a:solidFill>
                  </a:rPr>
                  <a:t>optimally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/in a 	sophisticated way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8000"/>
                    </a:solidFill>
                  </a:rPr>
                  <a:t>- does make a difference (see later)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43" y="381000"/>
            <a:ext cx="1683057" cy="1347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"/>
            <a:ext cx="1131231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General bounds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u="sng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sz="2400" b="0" i="1" u="sng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u="sng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– not very interesting…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– infects its connected </a:t>
                </a:r>
                <a:r>
                  <a:rPr lang="en-US" sz="2400" dirty="0" smtClean="0"/>
                  <a:t>component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# of connected components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rgbClr val="0033CC"/>
                    </a:solidFill>
                  </a:rPr>
                  <a:t>Assume from now 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400" dirty="0" smtClean="0">
                  <a:solidFill>
                    <a:srgbClr val="0033CC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rgbClr val="0033CC"/>
                    </a:solidFill>
                  </a:rPr>
                  <a:t>mostly concentrate 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3078481"/>
            <a:ext cx="152400" cy="1219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Straight Connector 6"/>
          <p:cNvCxnSpPr>
            <a:stCxn id="5" idx="7"/>
          </p:cNvCxnSpPr>
          <p:nvPr/>
        </p:nvCxnSpPr>
        <p:spPr>
          <a:xfrm flipV="1">
            <a:off x="1273082" y="2786307"/>
            <a:ext cx="2308318" cy="3100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5"/>
          </p:cNvCxnSpPr>
          <p:nvPr/>
        </p:nvCxnSpPr>
        <p:spPr>
          <a:xfrm>
            <a:off x="1273082" y="3182545"/>
            <a:ext cx="2308318" cy="2007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/>
          <p:cNvSpPr/>
          <p:nvPr/>
        </p:nvSpPr>
        <p:spPr>
          <a:xfrm rot="5400000">
            <a:off x="1583653" y="2988347"/>
            <a:ext cx="685800" cy="195506"/>
          </a:xfrm>
          <a:prstGeom prst="blockArc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5400000">
            <a:off x="2117053" y="2900988"/>
            <a:ext cx="914400" cy="294025"/>
          </a:xfrm>
          <a:prstGeom prst="blockArc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5000" y="2438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438400"/>
                <a:ext cx="304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000" r="-58000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90800" y="234309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343090"/>
                <a:ext cx="304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000" r="-60000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6800" y="26670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304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2971800" y="3058236"/>
            <a:ext cx="76200" cy="65964"/>
          </a:xfrm>
          <a:prstGeom prst="ellipse">
            <a:avLst/>
          </a:prstGeom>
          <a:solidFill>
            <a:srgbClr val="008000"/>
          </a:solidFill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Oval 23"/>
          <p:cNvSpPr/>
          <p:nvPr/>
        </p:nvSpPr>
        <p:spPr>
          <a:xfrm>
            <a:off x="3200400" y="3058236"/>
            <a:ext cx="76200" cy="65964"/>
          </a:xfrm>
          <a:prstGeom prst="ellipse">
            <a:avLst/>
          </a:prstGeom>
          <a:solidFill>
            <a:srgbClr val="008000"/>
          </a:solidFill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Oval 24"/>
          <p:cNvSpPr/>
          <p:nvPr/>
        </p:nvSpPr>
        <p:spPr>
          <a:xfrm>
            <a:off x="3429000" y="3048000"/>
            <a:ext cx="76200" cy="65964"/>
          </a:xfrm>
          <a:prstGeom prst="ellipse">
            <a:avLst/>
          </a:prstGeom>
          <a:solidFill>
            <a:srgbClr val="008000"/>
          </a:solidFill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47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General bounds (cont.)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Th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Reichman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/>
                          </a:rPr>
                          <m:t>12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23B41C"/>
                    </a:solidFill>
                  </a:rPr>
                  <a:t>Conclusion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-regular,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vertices,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C00000"/>
                    </a:solidFill>
                  </a:rPr>
                  <a:t>Tight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:= disjoint cliques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Need: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2400" dirty="0" smtClean="0"/>
                  <a:t> vertices in every 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62600" y="4572000"/>
            <a:ext cx="8382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6477000" y="4572000"/>
            <a:ext cx="8382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7848600" y="4572000"/>
            <a:ext cx="8382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5867400" y="5029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6781800" y="5029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8153400" y="5029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Straight Arrow Connector 11"/>
          <p:cNvCxnSpPr>
            <a:endCxn id="8" idx="4"/>
          </p:cNvCxnSpPr>
          <p:nvPr/>
        </p:nvCxnSpPr>
        <p:spPr>
          <a:xfrm flipH="1" flipV="1">
            <a:off x="5981700" y="5257800"/>
            <a:ext cx="923925" cy="390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4"/>
          </p:cNvCxnSpPr>
          <p:nvPr/>
        </p:nvCxnSpPr>
        <p:spPr>
          <a:xfrm flipH="1" flipV="1">
            <a:off x="6896100" y="5257800"/>
            <a:ext cx="9525" cy="390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4"/>
          </p:cNvCxnSpPr>
          <p:nvPr/>
        </p:nvCxnSpPr>
        <p:spPr>
          <a:xfrm flipV="1">
            <a:off x="6896100" y="5257800"/>
            <a:ext cx="1371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05625" y="4225366"/>
            <a:ext cx="7154" cy="3465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990563" y="4214708"/>
            <a:ext cx="919162" cy="342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909725" y="4225471"/>
            <a:ext cx="1371600" cy="3465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47900" y="1981200"/>
            <a:ext cx="4762500" cy="914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58000" y="3810000"/>
                <a:ext cx="3429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10000"/>
                <a:ext cx="3429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571" r="-132143"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53200" y="5574268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400" dirty="0" smtClean="0"/>
                  <a:t> vertices</a:t>
                </a:r>
                <a:endParaRPr lang="he-IL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574268"/>
                <a:ext cx="14097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896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7405025" y="4953000"/>
            <a:ext cx="381000" cy="0"/>
          </a:xfrm>
          <a:prstGeom prst="line">
            <a:avLst/>
          </a:prstGeom>
          <a:ln w="38100" cmpd="sng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7" grpId="0" animBg="1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General bounds (cont.)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 smtClean="0"/>
                  <a:t>: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(similar to Caro-Wei’s proof of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Turán’s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Theorem)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Notation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closed neighborhood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For a permutation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→[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define: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:={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#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under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𝜎</m:t>
                    </m:r>
                    <m:r>
                      <a:rPr lang="en-US" sz="2400" b="0" i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err="1" smtClean="0">
                    <a:solidFill>
                      <a:srgbClr val="FF0000"/>
                    </a:solidFill>
                  </a:rPr>
                  <a:t>th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layer </a:t>
                </a:r>
                <a:r>
                  <a:rPr lang="en-US" sz="2400" dirty="0" smtClean="0"/>
                  <a:t>under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𝜎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General bounds (cont.)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FF0000"/>
                    </a:solidFill>
                  </a:rPr>
                  <a:t>Claim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 </m:t>
                    </m:r>
                    <m:r>
                      <a:rPr lang="en-US" sz="24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the set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	is contagious.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u="sng" dirty="0" smtClean="0">
                    <a:solidFill>
                      <a:srgbClr val="00B050"/>
                    </a:solidFill>
                  </a:rPr>
                  <a:t>Proof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: If not,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be the 1</a:t>
                </a:r>
                <a:r>
                  <a:rPr lang="en-US" sz="2400" baseline="30000" dirty="0" smtClean="0">
                    <a:solidFill>
                      <a:srgbClr val="002060"/>
                    </a:solidFill>
                  </a:rPr>
                  <a:t>st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(according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) vertex </a:t>
                </a:r>
                <a:endParaRPr lang="en-U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not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infected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neighbors before it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𝜎</m:t>
                    </m:r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gets infected – contradiction. 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724400"/>
              </a:xfrm>
              <a:blipFill rotWithShape="1">
                <a:blip r:embed="rId2"/>
                <a:stretch>
                  <a:fillRect l="-1111" t="-10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1109</Words>
  <Application>Microsoft Office PowerPoint</Application>
  <PresentationFormat>On-screen Show (4:3)</PresentationFormat>
  <Paragraphs>247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Contagious sets in random graphs</vt:lpstr>
      <vt:lpstr>Me and Gerard…</vt:lpstr>
      <vt:lpstr>Basic setting</vt:lpstr>
      <vt:lpstr>Extremal function, bootstrap percolation</vt:lpstr>
      <vt:lpstr>Random vs Clever</vt:lpstr>
      <vt:lpstr>General bounds</vt:lpstr>
      <vt:lpstr>General bounds (cont.)</vt:lpstr>
      <vt:lpstr>General bounds (cont.)</vt:lpstr>
      <vt:lpstr>General bounds (cont.)</vt:lpstr>
      <vt:lpstr>General bounds (cont.)</vt:lpstr>
      <vt:lpstr>Can do much better for nice graphs…</vt:lpstr>
      <vt:lpstr>Contagious sets in random graphs</vt:lpstr>
      <vt:lpstr>Typical set in a random graph</vt:lpstr>
      <vt:lpstr>Typical set in a random graph (cont.)</vt:lpstr>
      <vt:lpstr>Our result</vt:lpstr>
      <vt:lpstr>Proof idea – lower bound</vt:lpstr>
      <vt:lpstr>Proof idea – upper bound</vt:lpstr>
      <vt:lpstr>Proof idea – upper bound (cont.)</vt:lpstr>
      <vt:lpstr>Infecting everybody with minimal resources</vt:lpstr>
      <vt:lpstr>Open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Krivelevich</dc:creator>
  <cp:lastModifiedBy>krivelev</cp:lastModifiedBy>
  <cp:revision>197</cp:revision>
  <dcterms:created xsi:type="dcterms:W3CDTF">2012-08-07T19:45:05Z</dcterms:created>
  <dcterms:modified xsi:type="dcterms:W3CDTF">2016-06-29T08:08:33Z</dcterms:modified>
</cp:coreProperties>
</file>